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handoutMasterIdLst>
    <p:handoutMasterId r:id="rId27"/>
  </p:handoutMasterIdLst>
  <p:sldIdLst>
    <p:sldId id="280" r:id="rId3"/>
    <p:sldId id="313" r:id="rId4"/>
    <p:sldId id="311" r:id="rId5"/>
    <p:sldId id="303" r:id="rId6"/>
    <p:sldId id="314" r:id="rId7"/>
    <p:sldId id="304" r:id="rId8"/>
    <p:sldId id="315" r:id="rId9"/>
    <p:sldId id="285" r:id="rId10"/>
    <p:sldId id="287" r:id="rId11"/>
    <p:sldId id="286" r:id="rId12"/>
    <p:sldId id="288" r:id="rId13"/>
    <p:sldId id="289" r:id="rId14"/>
    <p:sldId id="293" r:id="rId15"/>
    <p:sldId id="295" r:id="rId16"/>
    <p:sldId id="316" r:id="rId17"/>
    <p:sldId id="317" r:id="rId18"/>
    <p:sldId id="290" r:id="rId19"/>
    <p:sldId id="284" r:id="rId20"/>
    <p:sldId id="296" r:id="rId21"/>
    <p:sldId id="294" r:id="rId22"/>
    <p:sldId id="299" r:id="rId23"/>
    <p:sldId id="298" r:id="rId24"/>
    <p:sldId id="292" r:id="rId2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/>
              <a:t>Основы построения файловых систем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C6788E-680A-49E5-BB93-D456A9D23A2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61F6E-92FD-414D-9278-71772D358C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730847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2.jpeg>
</file>

<file path=ppt/media/image3.tiff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/>
              <a:t>Основы построения файловых систем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F4945-C160-4CD5-B124-49B9BE14C0AB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3120B-582B-4354-977D-A474A534F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565650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374511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6579504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713030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5116760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7501805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709501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231875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6620407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7774913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4939484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911224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9426139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5364613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5774248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4044800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255167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018775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1216153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009036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6919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108905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360092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130415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9482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092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964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5850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972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8057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265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5382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47844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5054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372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1400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88115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13520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75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981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622754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Основы построения файловых систем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05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902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913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43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3646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243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63722-5D9F-4E99-9720-9B6A0C7BB1C9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1473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18C88-2408-4CFC-B25C-07450930B282}" type="datetimeFigureOut">
              <a:rPr lang="ru-RU" smtClean="0"/>
              <a:t>10.12.2018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814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wn.net/Articles/679310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ess.redhat.com/documentation/en-US/Red_Hat_Storage/2.0/html/Administration_Guide/ch09s05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inux.die.net/man/5/nfs4_acl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inux.die.net/man/5/auto.maste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lwn.net/Articles/689856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189499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4098" name="Picture 2" descr="Image result for МФТ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869" y="2142418"/>
            <a:ext cx="5586197" cy="248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acroni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563" y="2078936"/>
            <a:ext cx="2614568" cy="261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70869" y="900147"/>
            <a:ext cx="84502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060559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566529"/>
              </p:ext>
            </p:extLst>
          </p:nvPr>
        </p:nvGraphicFramePr>
        <p:xfrm>
          <a:off x="0" y="365762"/>
          <a:ext cx="12192000" cy="461739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UNIX – </a:t>
                      </a:r>
                      <a:r>
                        <a:rPr lang="ru-RU" dirty="0"/>
                        <a:t>многопользовательская</a:t>
                      </a:r>
                      <a:r>
                        <a:rPr lang="ru-RU" baseline="0" dirty="0"/>
                        <a:t> ОС, поэтому требуется разделение доступа к файлам.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3655">
                <a:tc>
                  <a:txBody>
                    <a:bodyPr/>
                    <a:lstStyle/>
                    <a:p>
                      <a:r>
                        <a:rPr lang="ru-RU" dirty="0"/>
                        <a:t>Модель</a:t>
                      </a:r>
                      <a:r>
                        <a:rPr lang="ru-RU" baseline="0" dirty="0"/>
                        <a:t> безопасности: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имеется множество пользователей и групп, в которых пользователи состоят,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каждый файл принадлежит одному пользователю и одной группе,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файл указывает, какой доступ разрешён пользователю-владельцу, группе-владельцу и всем остальным.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20179">
                <a:tc>
                  <a:txBody>
                    <a:bodyPr/>
                    <a:lstStyle/>
                    <a:p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25" y="2548710"/>
            <a:ext cx="5857875" cy="1019175"/>
          </a:xfrm>
          <a:prstGeom prst="rect">
            <a:avLst/>
          </a:prstGeom>
        </p:spPr>
      </p:pic>
      <p:sp>
        <p:nvSpPr>
          <p:cNvPr id="4" name="Up Arrow 3"/>
          <p:cNvSpPr/>
          <p:nvPr/>
        </p:nvSpPr>
        <p:spPr>
          <a:xfrm>
            <a:off x="354227" y="3567884"/>
            <a:ext cx="222422" cy="107478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Up Arrow 6"/>
          <p:cNvSpPr/>
          <p:nvPr/>
        </p:nvSpPr>
        <p:spPr>
          <a:xfrm>
            <a:off x="930876" y="3567884"/>
            <a:ext cx="222421" cy="75485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35438" y="4642669"/>
            <a:ext cx="1790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permissions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576649" y="4322744"/>
            <a:ext cx="1945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Group permissions</a:t>
            </a:r>
            <a:endParaRPr lang="ru-RU" dirty="0"/>
          </a:p>
        </p:txBody>
      </p:sp>
      <p:sp>
        <p:nvSpPr>
          <p:cNvPr id="10" name="Up Arrow 9"/>
          <p:cNvSpPr/>
          <p:nvPr/>
        </p:nvSpPr>
        <p:spPr>
          <a:xfrm>
            <a:off x="1467197" y="3566020"/>
            <a:ext cx="181233" cy="34508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1153297" y="3932260"/>
            <a:ext cx="2272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Permissions for others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6261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4988585"/>
              </p:ext>
            </p:extLst>
          </p:nvPr>
        </p:nvGraphicFramePr>
        <p:xfrm>
          <a:off x="0" y="342613"/>
          <a:ext cx="12192000" cy="205707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Имеются</a:t>
                      </a:r>
                      <a:r>
                        <a:rPr lang="ru-RU" baseline="0" dirty="0"/>
                        <a:t> «права доступа», которые меняют то, как запускаются программы: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br>
                        <a:rPr lang="ru-RU" dirty="0"/>
                      </a:br>
                      <a:br>
                        <a:rPr lang="ru-RU" dirty="0"/>
                      </a:br>
                      <a:br>
                        <a:rPr lang="ru-RU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55" y="1340594"/>
            <a:ext cx="6524625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358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01437"/>
              </p:ext>
            </p:extLst>
          </p:nvPr>
        </p:nvGraphicFramePr>
        <p:xfrm>
          <a:off x="0" y="365762"/>
          <a:ext cx="12192000" cy="269715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Имеются</a:t>
                      </a:r>
                      <a:r>
                        <a:rPr lang="ru-RU" baseline="0" dirty="0"/>
                        <a:t> «права доступа», которые меняют то, как запускаются программы: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br>
                        <a:rPr lang="ru-RU" dirty="0"/>
                      </a:br>
                      <a:br>
                        <a:rPr lang="ru-RU" dirty="0"/>
                      </a:br>
                      <a:br>
                        <a:rPr lang="ru-RU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При</a:t>
                      </a:r>
                      <a:r>
                        <a:rPr lang="ru-RU" baseline="0" dirty="0"/>
                        <a:t> запуске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файла с установленным флагом </a:t>
                      </a:r>
                      <a:r>
                        <a:rPr lang="en-US" baseline="0" dirty="0"/>
                        <a:t>set-</a:t>
                      </a:r>
                      <a:r>
                        <a:rPr lang="en-US" baseline="0" dirty="0" err="1"/>
                        <a:t>uid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(соотв., </a:t>
                      </a:r>
                      <a:r>
                        <a:rPr lang="en-US" baseline="0" dirty="0"/>
                        <a:t>set-</a:t>
                      </a:r>
                      <a:r>
                        <a:rPr lang="en-US" baseline="0" dirty="0" err="1"/>
                        <a:t>gid</a:t>
                      </a:r>
                      <a:r>
                        <a:rPr lang="ru-RU" baseline="0" dirty="0"/>
                        <a:t>) он будет запущен от имени пользователя-владельца</a:t>
                      </a:r>
                      <a:br>
                        <a:rPr lang="ru-RU" baseline="0" dirty="0"/>
                      </a:br>
                      <a:r>
                        <a:rPr lang="ru-RU" baseline="0" dirty="0"/>
                        <a:t>(соотв., группы-владельца).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55" y="1340594"/>
            <a:ext cx="6524625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0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961824"/>
              </p:ext>
            </p:extLst>
          </p:nvPr>
        </p:nvGraphicFramePr>
        <p:xfrm>
          <a:off x="0" y="365762"/>
          <a:ext cx="12192000" cy="189201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8808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ru-RU" dirty="0"/>
                        <a:t>Права доступа к файлу и файловому дескриптору</a:t>
                      </a:r>
                      <a:r>
                        <a:rPr lang="ru-RU" baseline="0" dirty="0"/>
                        <a:t> разделены: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 = open(“/path/to/a/file”, O_RDWR | O_CREAT, S_IRUSR);</a:t>
                      </a:r>
                    </a:p>
                    <a:p>
                      <a:r>
                        <a:rPr lang="en-US" dirty="0"/>
                        <a:t>write(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, buffer, size);</a:t>
                      </a:r>
                    </a:p>
                    <a:p>
                      <a:r>
                        <a:rPr lang="en-US" dirty="0"/>
                        <a:t>close(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);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345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948771"/>
              </p:ext>
            </p:extLst>
          </p:nvPr>
        </p:nvGraphicFramePr>
        <p:xfrm>
          <a:off x="0" y="365762"/>
          <a:ext cx="12192000" cy="335505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8808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ru-RU" dirty="0"/>
                        <a:t>Права доступа к файлу и файловому дескриптору</a:t>
                      </a:r>
                      <a:r>
                        <a:rPr lang="ru-RU" baseline="0" dirty="0"/>
                        <a:t> разделены: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 = open(“/path/to/a/file”, O_RDWR | O_CREAT, S_IRUSR);</a:t>
                      </a:r>
                    </a:p>
                    <a:p>
                      <a:r>
                        <a:rPr lang="en-US" dirty="0"/>
                        <a:t>write(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, buffer, size);</a:t>
                      </a:r>
                    </a:p>
                    <a:p>
                      <a:r>
                        <a:rPr lang="en-US" dirty="0"/>
                        <a:t>close(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);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ru-RU" dirty="0"/>
                        <a:t>Где применяется: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Простая</a:t>
                      </a:r>
                      <a:r>
                        <a:rPr lang="ru-RU" baseline="0" dirty="0"/>
                        <a:t> привилегированная программа проверяет права доступа и передаёт файловый дескриптор (сложной) непривилигерованной программе.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Помогает в реализации </a:t>
                      </a:r>
                      <a:r>
                        <a:rPr lang="en-US" dirty="0" err="1"/>
                        <a:t>binfmt</a:t>
                      </a:r>
                      <a:r>
                        <a:rPr lang="en-US" dirty="0"/>
                        <a:t>-</a:t>
                      </a:r>
                      <a:r>
                        <a:rPr lang="ru-RU" dirty="0"/>
                        <a:t>обработчиков для файлов с правами доступа </a:t>
                      </a:r>
                      <a:r>
                        <a:rPr lang="en-US" dirty="0"/>
                        <a:t>--x--x--x:</a:t>
                      </a:r>
                      <a:br>
                        <a:rPr lang="en-US" dirty="0"/>
                      </a:br>
                      <a:r>
                        <a:rPr lang="en-US" dirty="0">
                          <a:hlinkClick r:id="rId3"/>
                        </a:rPr>
                        <a:t>https://lwn.net</a:t>
                      </a:r>
                      <a:r>
                        <a:rPr lang="en-US">
                          <a:hlinkClick r:id="rId3"/>
                        </a:rPr>
                        <a:t>/Articles/679310/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0300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536835"/>
              </p:ext>
            </p:extLst>
          </p:nvPr>
        </p:nvGraphicFramePr>
        <p:xfrm>
          <a:off x="0" y="365762"/>
          <a:ext cx="12192000" cy="363457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Capabilities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В </a:t>
                      </a:r>
                      <a:r>
                        <a:rPr lang="en-US" dirty="0"/>
                        <a:t>Linux </a:t>
                      </a:r>
                      <a:r>
                        <a:rPr lang="ru-RU" dirty="0"/>
                        <a:t>была предпринята попытка сделать более гибкий контроль прав приложений, чем даёт </a:t>
                      </a:r>
                      <a:r>
                        <a:rPr lang="en-US" dirty="0"/>
                        <a:t>SUID-root: process &amp; file capabilities. </a:t>
                      </a:r>
                      <a:r>
                        <a:rPr lang="ru-RU" dirty="0"/>
                        <a:t>Например: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br>
                        <a:rPr lang="ru-RU" dirty="0"/>
                      </a:br>
                      <a:br>
                        <a:rPr lang="ru-RU" dirty="0"/>
                      </a:br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br>
                        <a:rPr lang="ru-RU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AA801F6-265B-BA41-B972-E858C733B770}"/>
              </a:ext>
            </a:extLst>
          </p:cNvPr>
          <p:cNvSpPr txBox="1"/>
          <p:nvPr/>
        </p:nvSpPr>
        <p:spPr>
          <a:xfrm>
            <a:off x="1444726" y="1608462"/>
            <a:ext cx="930254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stat 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File: '/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/bin/ping'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Size: 66176           Blocks: 136        IO Block: 4096   regular file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Device: 804h/2052d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Inode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263776      Links: 1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Access: (0755/-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rwxr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-x)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(    0/    root)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(    0/    root)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getcap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cap_net_admin,cap_net_raw+p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380EE75-2CA3-ED4C-BBC6-207864CC114C}"/>
              </a:ext>
            </a:extLst>
          </p:cNvPr>
          <p:cNvSpPr/>
          <p:nvPr/>
        </p:nvSpPr>
        <p:spPr>
          <a:xfrm>
            <a:off x="2577948" y="2699132"/>
            <a:ext cx="627961" cy="429658"/>
          </a:xfrm>
          <a:custGeom>
            <a:avLst/>
            <a:gdLst>
              <a:gd name="connsiteX0" fmla="*/ 418641 w 627961"/>
              <a:gd name="connsiteY0" fmla="*/ 0 h 429658"/>
              <a:gd name="connsiteX1" fmla="*/ 418641 w 627961"/>
              <a:gd name="connsiteY1" fmla="*/ 0 h 429658"/>
              <a:gd name="connsiteX2" fmla="*/ 176270 w 627961"/>
              <a:gd name="connsiteY2" fmla="*/ 11017 h 429658"/>
              <a:gd name="connsiteX3" fmla="*/ 143219 w 627961"/>
              <a:gd name="connsiteY3" fmla="*/ 22034 h 429658"/>
              <a:gd name="connsiteX4" fmla="*/ 77118 w 627961"/>
              <a:gd name="connsiteY4" fmla="*/ 33051 h 429658"/>
              <a:gd name="connsiteX5" fmla="*/ 11017 w 627961"/>
              <a:gd name="connsiteY5" fmla="*/ 55085 h 429658"/>
              <a:gd name="connsiteX6" fmla="*/ 0 w 627961"/>
              <a:gd name="connsiteY6" fmla="*/ 88135 h 429658"/>
              <a:gd name="connsiteX7" fmla="*/ 33050 w 627961"/>
              <a:gd name="connsiteY7" fmla="*/ 154237 h 429658"/>
              <a:gd name="connsiteX8" fmla="*/ 77118 w 627961"/>
              <a:gd name="connsiteY8" fmla="*/ 253388 h 429658"/>
              <a:gd name="connsiteX9" fmla="*/ 88135 w 627961"/>
              <a:gd name="connsiteY9" fmla="*/ 286439 h 429658"/>
              <a:gd name="connsiteX10" fmla="*/ 198303 w 627961"/>
              <a:gd name="connsiteY10" fmla="*/ 396608 h 429658"/>
              <a:gd name="connsiteX11" fmla="*/ 264404 w 627961"/>
              <a:gd name="connsiteY11" fmla="*/ 418641 h 429658"/>
              <a:gd name="connsiteX12" fmla="*/ 297455 w 627961"/>
              <a:gd name="connsiteY12" fmla="*/ 429658 h 429658"/>
              <a:gd name="connsiteX13" fmla="*/ 429657 w 627961"/>
              <a:gd name="connsiteY13" fmla="*/ 407624 h 429658"/>
              <a:gd name="connsiteX14" fmla="*/ 462708 w 627961"/>
              <a:gd name="connsiteY14" fmla="*/ 385591 h 429658"/>
              <a:gd name="connsiteX15" fmla="*/ 528809 w 627961"/>
              <a:gd name="connsiteY15" fmla="*/ 363557 h 429658"/>
              <a:gd name="connsiteX16" fmla="*/ 561860 w 627961"/>
              <a:gd name="connsiteY16" fmla="*/ 352540 h 429658"/>
              <a:gd name="connsiteX17" fmla="*/ 583894 w 627961"/>
              <a:gd name="connsiteY17" fmla="*/ 275422 h 429658"/>
              <a:gd name="connsiteX18" fmla="*/ 605927 w 627961"/>
              <a:gd name="connsiteY18" fmla="*/ 242371 h 429658"/>
              <a:gd name="connsiteX19" fmla="*/ 627961 w 627961"/>
              <a:gd name="connsiteY19" fmla="*/ 176270 h 429658"/>
              <a:gd name="connsiteX20" fmla="*/ 616944 w 627961"/>
              <a:gd name="connsiteY20" fmla="*/ 121186 h 429658"/>
              <a:gd name="connsiteX21" fmla="*/ 583894 w 627961"/>
              <a:gd name="connsiteY21" fmla="*/ 110169 h 429658"/>
              <a:gd name="connsiteX22" fmla="*/ 550843 w 627961"/>
              <a:gd name="connsiteY22" fmla="*/ 88135 h 429658"/>
              <a:gd name="connsiteX23" fmla="*/ 528809 w 627961"/>
              <a:gd name="connsiteY23" fmla="*/ 55085 h 429658"/>
              <a:gd name="connsiteX24" fmla="*/ 462708 w 627961"/>
              <a:gd name="connsiteY24" fmla="*/ 22034 h 429658"/>
              <a:gd name="connsiteX25" fmla="*/ 418641 w 627961"/>
              <a:gd name="connsiteY25" fmla="*/ 0 h 4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27961" h="429658">
                <a:moveTo>
                  <a:pt x="418641" y="0"/>
                </a:moveTo>
                <a:lnTo>
                  <a:pt x="418641" y="0"/>
                </a:lnTo>
                <a:cubicBezTo>
                  <a:pt x="337851" y="3672"/>
                  <a:pt x="256886" y="4568"/>
                  <a:pt x="176270" y="11017"/>
                </a:cubicBezTo>
                <a:cubicBezTo>
                  <a:pt x="164694" y="11943"/>
                  <a:pt x="154555" y="19515"/>
                  <a:pt x="143219" y="22034"/>
                </a:cubicBezTo>
                <a:cubicBezTo>
                  <a:pt x="121413" y="26880"/>
                  <a:pt x="98789" y="27633"/>
                  <a:pt x="77118" y="33051"/>
                </a:cubicBezTo>
                <a:cubicBezTo>
                  <a:pt x="54586" y="38684"/>
                  <a:pt x="11017" y="55085"/>
                  <a:pt x="11017" y="55085"/>
                </a:cubicBezTo>
                <a:cubicBezTo>
                  <a:pt x="7345" y="66102"/>
                  <a:pt x="0" y="76522"/>
                  <a:pt x="0" y="88135"/>
                </a:cubicBezTo>
                <a:cubicBezTo>
                  <a:pt x="0" y="118267"/>
                  <a:pt x="21911" y="129173"/>
                  <a:pt x="33050" y="154237"/>
                </a:cubicBezTo>
                <a:cubicBezTo>
                  <a:pt x="85487" y="272222"/>
                  <a:pt x="27255" y="178596"/>
                  <a:pt x="77118" y="253388"/>
                </a:cubicBezTo>
                <a:cubicBezTo>
                  <a:pt x="80790" y="264405"/>
                  <a:pt x="82495" y="276287"/>
                  <a:pt x="88135" y="286439"/>
                </a:cubicBezTo>
                <a:cubicBezTo>
                  <a:pt x="114842" y="334511"/>
                  <a:pt x="142218" y="377914"/>
                  <a:pt x="198303" y="396608"/>
                </a:cubicBezTo>
                <a:lnTo>
                  <a:pt x="264404" y="418641"/>
                </a:lnTo>
                <a:lnTo>
                  <a:pt x="297455" y="429658"/>
                </a:lnTo>
                <a:cubicBezTo>
                  <a:pt x="328877" y="426167"/>
                  <a:pt x="392742" y="426081"/>
                  <a:pt x="429657" y="407624"/>
                </a:cubicBezTo>
                <a:cubicBezTo>
                  <a:pt x="441500" y="401703"/>
                  <a:pt x="450609" y="390968"/>
                  <a:pt x="462708" y="385591"/>
                </a:cubicBezTo>
                <a:cubicBezTo>
                  <a:pt x="483932" y="376158"/>
                  <a:pt x="506775" y="370902"/>
                  <a:pt x="528809" y="363557"/>
                </a:cubicBezTo>
                <a:lnTo>
                  <a:pt x="561860" y="352540"/>
                </a:lnTo>
                <a:cubicBezTo>
                  <a:pt x="565390" y="338420"/>
                  <a:pt x="575992" y="291227"/>
                  <a:pt x="583894" y="275422"/>
                </a:cubicBezTo>
                <a:cubicBezTo>
                  <a:pt x="589815" y="263579"/>
                  <a:pt x="600550" y="254470"/>
                  <a:pt x="605927" y="242371"/>
                </a:cubicBezTo>
                <a:cubicBezTo>
                  <a:pt x="615360" y="221147"/>
                  <a:pt x="627961" y="176270"/>
                  <a:pt x="627961" y="176270"/>
                </a:cubicBezTo>
                <a:cubicBezTo>
                  <a:pt x="624289" y="157909"/>
                  <a:pt x="627331" y="136766"/>
                  <a:pt x="616944" y="121186"/>
                </a:cubicBezTo>
                <a:cubicBezTo>
                  <a:pt x="610503" y="111524"/>
                  <a:pt x="594281" y="115362"/>
                  <a:pt x="583894" y="110169"/>
                </a:cubicBezTo>
                <a:cubicBezTo>
                  <a:pt x="572051" y="104247"/>
                  <a:pt x="561860" y="95480"/>
                  <a:pt x="550843" y="88135"/>
                </a:cubicBezTo>
                <a:cubicBezTo>
                  <a:pt x="543498" y="77118"/>
                  <a:pt x="538171" y="64447"/>
                  <a:pt x="528809" y="55085"/>
                </a:cubicBezTo>
                <a:cubicBezTo>
                  <a:pt x="504046" y="30322"/>
                  <a:pt x="492577" y="33982"/>
                  <a:pt x="462708" y="22034"/>
                </a:cubicBezTo>
                <a:cubicBezTo>
                  <a:pt x="455084" y="18984"/>
                  <a:pt x="425986" y="3672"/>
                  <a:pt x="418641" y="0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7021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2"/>
          <a:ext cx="12192000" cy="427465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Capabilities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В </a:t>
                      </a:r>
                      <a:r>
                        <a:rPr lang="en-US" dirty="0"/>
                        <a:t>Linux </a:t>
                      </a:r>
                      <a:r>
                        <a:rPr lang="ru-RU" dirty="0"/>
                        <a:t>была предпринята попытка сделать более гибкий контроль прав приложений, чем даёт </a:t>
                      </a:r>
                      <a:r>
                        <a:rPr lang="en-US" dirty="0"/>
                        <a:t>SUID-root: process &amp; file capabilities. </a:t>
                      </a:r>
                      <a:r>
                        <a:rPr lang="ru-RU" dirty="0"/>
                        <a:t>Например: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br>
                        <a:rPr lang="ru-RU" dirty="0"/>
                      </a:br>
                      <a:br>
                        <a:rPr lang="ru-RU" dirty="0"/>
                      </a:br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br>
                        <a:rPr lang="ru-RU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Попытка оказалась неудачной, так как слишком много прав спрятали за </a:t>
                      </a:r>
                      <a:r>
                        <a:rPr lang="en-US" dirty="0"/>
                        <a:t>CAP_NET_ADMIN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CAP_SYS_ADMIN, </a:t>
                      </a:r>
                      <a:r>
                        <a:rPr lang="ru-RU" dirty="0"/>
                        <a:t>который по факту оказался </a:t>
                      </a:r>
                      <a:r>
                        <a:rPr lang="en-US" dirty="0"/>
                        <a:t>“root”.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AA801F6-265B-BA41-B972-E858C733B770}"/>
              </a:ext>
            </a:extLst>
          </p:cNvPr>
          <p:cNvSpPr txBox="1"/>
          <p:nvPr/>
        </p:nvSpPr>
        <p:spPr>
          <a:xfrm>
            <a:off x="1444726" y="1608462"/>
            <a:ext cx="930254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stat 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File: '/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/bin/ping'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Size: 66176           Blocks: 136        IO Block: 4096   regular file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Device: 804h/2052d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Inode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263776      Links: 1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Access: (0755/-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rwxr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-x)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(    0/    root)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(    0/    root)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getcap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cap_net_admin,cap_net_raw+p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441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25006"/>
              </p:ext>
            </p:extLst>
          </p:nvPr>
        </p:nvGraphicFramePr>
        <p:xfrm>
          <a:off x="0" y="365762"/>
          <a:ext cx="12192000" cy="244585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Есть более гибкое </a:t>
                      </a:r>
                      <a:r>
                        <a:rPr lang="en-US" dirty="0"/>
                        <a:t>API </a:t>
                      </a:r>
                      <a:r>
                        <a:rPr lang="ru-RU" dirty="0"/>
                        <a:t>для управления доступом: </a:t>
                      </a:r>
                      <a:r>
                        <a:rPr lang="en-US" dirty="0"/>
                        <a:t>ACLs (Access Control Lists):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к файлу привязывается список пользователей и действий, разрешённых тем пользователям;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можно наследовать права доступа от родительского каталога.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ru-RU" baseline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ru-RU" baseline="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baseline="0" dirty="0"/>
                        <a:t>См. </a:t>
                      </a:r>
                      <a:r>
                        <a:rPr lang="en-US" baseline="0" dirty="0">
                          <a:hlinkClick r:id="rId3"/>
                        </a:rPr>
                        <a:t>https://access.redhat.com/documentation/en-US/Red_Hat_Storage/2.0/html/Administration_Guide/ch09s05.html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и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hlinkClick r:id="rId4"/>
                        </a:rPr>
                        <a:t>https://linux.die.net/man/5/nfs4_acl</a:t>
                      </a:r>
                      <a:r>
                        <a:rPr lang="en-US" dirty="0"/>
                        <a:t> 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6808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938711"/>
              </p:ext>
            </p:extLst>
          </p:nvPr>
        </p:nvGraphicFramePr>
        <p:xfrm>
          <a:off x="0" y="365760"/>
          <a:ext cx="12192000" cy="1005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034">
                <a:tc>
                  <a:txBody>
                    <a:bodyPr/>
                    <a:lstStyle/>
                    <a:p>
                      <a:r>
                        <a:rPr lang="ru-RU" dirty="0"/>
                        <a:t>Что ФС не должна</a:t>
                      </a:r>
                      <a:r>
                        <a:rPr lang="ru-RU" baseline="0" dirty="0"/>
                        <a:t> делать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03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Интерпретировать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изменять</a:t>
                      </a:r>
                      <a:r>
                        <a:rPr lang="ru-RU" baseline="0" dirty="0"/>
                        <a:t> содержимое файлов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Интерпретировать</a:t>
                      </a:r>
                      <a:r>
                        <a:rPr lang="en-US" baseline="0" dirty="0"/>
                        <a:t>/</a:t>
                      </a:r>
                      <a:r>
                        <a:rPr lang="ru-RU" baseline="0" dirty="0"/>
                        <a:t>изменять имена файлов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871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903321"/>
              </p:ext>
            </p:extLst>
          </p:nvPr>
        </p:nvGraphicFramePr>
        <p:xfrm>
          <a:off x="0" y="365760"/>
          <a:ext cx="12192000" cy="1005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034">
                <a:tc>
                  <a:txBody>
                    <a:bodyPr/>
                    <a:lstStyle/>
                    <a:p>
                      <a:r>
                        <a:rPr lang="ru-RU" dirty="0"/>
                        <a:t>Что ФС не должна</a:t>
                      </a:r>
                      <a:r>
                        <a:rPr lang="ru-RU" baseline="0" dirty="0"/>
                        <a:t> делать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 что делают </a:t>
                      </a:r>
                      <a:r>
                        <a:rPr lang="en-US" dirty="0"/>
                        <a:t>Windows (VFAT,</a:t>
                      </a:r>
                      <a:r>
                        <a:rPr lang="en-US" baseline="0" dirty="0"/>
                        <a:t> NTFS</a:t>
                      </a:r>
                      <a:r>
                        <a:rPr lang="en-US" dirty="0"/>
                        <a:t>)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Mac (HFS)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03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Интерпретировать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изменять</a:t>
                      </a:r>
                      <a:r>
                        <a:rPr lang="ru-RU" baseline="0" dirty="0"/>
                        <a:t> содержимое файлов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Интерпретировать</a:t>
                      </a:r>
                      <a:r>
                        <a:rPr lang="en-US" baseline="0" dirty="0"/>
                        <a:t>/</a:t>
                      </a:r>
                      <a:r>
                        <a:rPr lang="ru-RU" baseline="0" dirty="0"/>
                        <a:t>изменять имена файлов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Case-insensitive &amp; case-preserving FS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2068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2"/>
          <a:ext cx="12192000" cy="46634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Как уместить много разделов и ФС в одном дереве каталогов: точки монтирования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Все ФС, которые</a:t>
                      </a:r>
                      <a:r>
                        <a:rPr lang="ru-RU" baseline="0" dirty="0"/>
                        <a:t> надо сделать видимыми пользовательским приложениям, «подсоединяются» к уже существующим каталогам в ФС, видной пользователю.</a:t>
                      </a:r>
                    </a:p>
                    <a:p>
                      <a:endParaRPr lang="ru-RU" baseline="0" dirty="0"/>
                    </a:p>
                    <a:p>
                      <a:r>
                        <a:rPr lang="ru-RU" dirty="0"/>
                        <a:t>Точка</a:t>
                      </a:r>
                      <a:r>
                        <a:rPr lang="ru-RU" baseline="0" dirty="0"/>
                        <a:t> монтирования с точки зрения ядра ОС – это отметка на каталоге «начиная отсюда, поиск имени делается от корня такой-то ФС».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425" y="2425080"/>
            <a:ext cx="8439150" cy="240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910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262106"/>
              </p:ext>
            </p:extLst>
          </p:nvPr>
        </p:nvGraphicFramePr>
        <p:xfrm>
          <a:off x="0" y="365760"/>
          <a:ext cx="12192000" cy="21031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79585">
                <a:tc>
                  <a:txBody>
                    <a:bodyPr/>
                    <a:lstStyle/>
                    <a:p>
                      <a:r>
                        <a:rPr lang="en-US" dirty="0"/>
                        <a:t>Case-insensitivity: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почему так делать не надо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r>
                        <a:rPr lang="ru-RU" dirty="0"/>
                        <a:t>Необходимо сравнивать строки без учёта регистра.</a:t>
                      </a:r>
                      <a:r>
                        <a:rPr lang="ru-RU" baseline="0" dirty="0"/>
                        <a:t> Для этого требуется:</a:t>
                      </a:r>
                      <a:endParaRPr lang="ru-RU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Знание всех языков из </a:t>
                      </a:r>
                      <a:r>
                        <a:rPr lang="en-US" dirty="0"/>
                        <a:t>Unicode,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Разбираться</a:t>
                      </a:r>
                      <a:r>
                        <a:rPr lang="ru-RU" baseline="0" dirty="0"/>
                        <a:t> с неоднозначностью записи букв: «</a:t>
                      </a:r>
                      <a:r>
                        <a:rPr lang="en-US" baseline="0" dirty="0"/>
                        <a:t>á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может быть одним символом,</a:t>
                      </a:r>
                      <a:br>
                        <a:rPr lang="ru-RU" baseline="0" dirty="0"/>
                      </a:br>
                      <a:r>
                        <a:rPr lang="ru-RU" baseline="0" dirty="0"/>
                        <a:t>а может быть объединением символов «</a:t>
                      </a:r>
                      <a:r>
                        <a:rPr lang="en-US" baseline="0" dirty="0"/>
                        <a:t>a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и «</a:t>
                      </a:r>
                      <a:r>
                        <a:rPr lang="en-US" baseline="0" dirty="0"/>
                        <a:t>′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Правило преобразования большой малых букв в заглавные зависит не от алфавита, а от региона в стране,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В новых версиях </a:t>
                      </a:r>
                      <a:r>
                        <a:rPr lang="en-US" baseline="0" dirty="0"/>
                        <a:t>Unicode </a:t>
                      </a:r>
                      <a:r>
                        <a:rPr lang="ru-RU" baseline="0" dirty="0"/>
                        <a:t>правила нормализации и приведения к заглавным буквам меняются.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8755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062137"/>
              </p:ext>
            </p:extLst>
          </p:nvPr>
        </p:nvGraphicFramePr>
        <p:xfrm>
          <a:off x="0" y="365760"/>
          <a:ext cx="12192000" cy="24688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79585">
                <a:tc>
                  <a:txBody>
                    <a:bodyPr/>
                    <a:lstStyle/>
                    <a:p>
                      <a:r>
                        <a:rPr lang="en-US" dirty="0"/>
                        <a:t>Case-insensitivity: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почему так делать не надо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r>
                        <a:rPr lang="ru-RU" dirty="0"/>
                        <a:t>Необходимо сравнивать строки без учёта регистра.</a:t>
                      </a:r>
                      <a:r>
                        <a:rPr lang="ru-RU" baseline="0" dirty="0"/>
                        <a:t> Для этого требуется:</a:t>
                      </a:r>
                      <a:endParaRPr lang="ru-RU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Знание всех языков из </a:t>
                      </a:r>
                      <a:r>
                        <a:rPr lang="en-US" dirty="0"/>
                        <a:t>Unicode,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Разбираться</a:t>
                      </a:r>
                      <a:r>
                        <a:rPr lang="ru-RU" baseline="0" dirty="0"/>
                        <a:t> с неоднозначностью записи букв: «</a:t>
                      </a:r>
                      <a:r>
                        <a:rPr lang="en-US" baseline="0" dirty="0"/>
                        <a:t>á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может быть одним символом,</a:t>
                      </a:r>
                      <a:br>
                        <a:rPr lang="ru-RU" baseline="0" dirty="0"/>
                      </a:br>
                      <a:r>
                        <a:rPr lang="ru-RU" baseline="0" dirty="0"/>
                        <a:t>а может быть объединением символов «</a:t>
                      </a:r>
                      <a:r>
                        <a:rPr lang="en-US" baseline="0" dirty="0"/>
                        <a:t>a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и «</a:t>
                      </a:r>
                      <a:r>
                        <a:rPr lang="en-US" baseline="0" dirty="0"/>
                        <a:t>′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Правило преобразования большой малых букв в заглавные зависит не от алфавита, а от региона в стране,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В новых версиях </a:t>
                      </a:r>
                      <a:r>
                        <a:rPr lang="en-US" baseline="0" dirty="0"/>
                        <a:t>Unicode </a:t>
                      </a:r>
                      <a:r>
                        <a:rPr lang="ru-RU" baseline="0" dirty="0"/>
                        <a:t>правила нормализации и приведения к заглавным буквам меняются.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В </a:t>
                      </a:r>
                      <a:r>
                        <a:rPr lang="en-US" baseline="0" dirty="0"/>
                        <a:t>Windows </a:t>
                      </a:r>
                      <a:r>
                        <a:rPr lang="ru-RU" baseline="0" dirty="0"/>
                        <a:t>при создании раздела </a:t>
                      </a:r>
                      <a:r>
                        <a:rPr lang="en-US" baseline="0" dirty="0"/>
                        <a:t>NTFS </a:t>
                      </a:r>
                      <a:r>
                        <a:rPr lang="ru-RU" baseline="0" dirty="0"/>
                        <a:t>в него записываются таблицы нормализации и преобразования регистра.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977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338299"/>
              </p:ext>
            </p:extLst>
          </p:nvPr>
        </p:nvGraphicFramePr>
        <p:xfrm>
          <a:off x="0" y="365760"/>
          <a:ext cx="12192000" cy="3048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79585">
                <a:tc>
                  <a:txBody>
                    <a:bodyPr/>
                    <a:lstStyle/>
                    <a:p>
                      <a:r>
                        <a:rPr lang="en-US" dirty="0"/>
                        <a:t>Case-insensitivity: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почему так делать не надо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r>
                        <a:rPr lang="ru-RU" dirty="0"/>
                        <a:t>Необходимо сравнивать строки без учёта регистра.</a:t>
                      </a:r>
                      <a:r>
                        <a:rPr lang="ru-RU" baseline="0" dirty="0"/>
                        <a:t> Для этого требуется:</a:t>
                      </a:r>
                      <a:endParaRPr lang="ru-RU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Знание всех языков из </a:t>
                      </a:r>
                      <a:r>
                        <a:rPr lang="en-US" dirty="0"/>
                        <a:t>Unicode,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Разбираться</a:t>
                      </a:r>
                      <a:r>
                        <a:rPr lang="ru-RU" baseline="0" dirty="0"/>
                        <a:t> с неоднозначностью записи букв: «</a:t>
                      </a:r>
                      <a:r>
                        <a:rPr lang="en-US" baseline="0" dirty="0"/>
                        <a:t>á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может быть одним символом,</a:t>
                      </a:r>
                      <a:br>
                        <a:rPr lang="ru-RU" baseline="0" dirty="0"/>
                      </a:br>
                      <a:r>
                        <a:rPr lang="ru-RU" baseline="0" dirty="0"/>
                        <a:t>а может быть объединением символов «</a:t>
                      </a:r>
                      <a:r>
                        <a:rPr lang="en-US" baseline="0" dirty="0"/>
                        <a:t>a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и «</a:t>
                      </a:r>
                      <a:r>
                        <a:rPr lang="en-US" baseline="0" dirty="0"/>
                        <a:t>′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Правило преобразования большой малых букв в заглавные зависит не от алфавита, а от региона в стране,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В новых версиях </a:t>
                      </a:r>
                      <a:r>
                        <a:rPr lang="en-US" baseline="0" dirty="0"/>
                        <a:t>Unicode </a:t>
                      </a:r>
                      <a:r>
                        <a:rPr lang="ru-RU" baseline="0" dirty="0"/>
                        <a:t>правила нормализации и приведения к заглавным буквам меняются.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800" baseline="0" dirty="0"/>
                        <a:t>Правильное решение: не вмешиваться в именование файлов – пусть пользовательские программы заботятся об этом, если им надо</a:t>
                      </a:r>
                      <a:r>
                        <a:rPr lang="en-US" sz="2800" baseline="0" dirty="0"/>
                        <a:t>.</a:t>
                      </a:r>
                      <a:endParaRPr lang="ru-RU" sz="28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1276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625326"/>
              </p:ext>
            </p:extLst>
          </p:nvPr>
        </p:nvGraphicFramePr>
        <p:xfrm>
          <a:off x="0" y="365760"/>
          <a:ext cx="12192000" cy="5577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0796">
                <a:tc>
                  <a:txBody>
                    <a:bodyPr/>
                    <a:lstStyle/>
                    <a:p>
                      <a:r>
                        <a:rPr lang="ru-RU" dirty="0"/>
                        <a:t>Дополнение</a:t>
                      </a:r>
                      <a:r>
                        <a:rPr lang="en-US" dirty="0"/>
                        <a:t>:</a:t>
                      </a:r>
                      <a:r>
                        <a:rPr lang="ru-RU" dirty="0"/>
                        <a:t> Как</a:t>
                      </a:r>
                      <a:r>
                        <a:rPr lang="ru-RU" baseline="0" dirty="0"/>
                        <a:t> работать с </a:t>
                      </a:r>
                      <a:r>
                        <a:rPr lang="en-US" baseline="0" dirty="0"/>
                        <a:t>Unicode-</a:t>
                      </a:r>
                      <a:r>
                        <a:rPr lang="ru-RU" baseline="0" dirty="0"/>
                        <a:t>строками, будто это </a:t>
                      </a:r>
                      <a:r>
                        <a:rPr lang="en-US" baseline="0" dirty="0"/>
                        <a:t>null-terminated ASCII</a:t>
                      </a:r>
                      <a:r>
                        <a:rPr lang="ru-RU" baseline="0" dirty="0"/>
                        <a:t>-строки</a:t>
                      </a:r>
                      <a:r>
                        <a:rPr lang="en-US" baseline="0" dirty="0"/>
                        <a:t>: UTF-8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796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0796">
                <a:tc>
                  <a:txBody>
                    <a:bodyPr/>
                    <a:lstStyle/>
                    <a:p>
                      <a:r>
                        <a:rPr lang="ru-RU" dirty="0"/>
                        <a:t>Достоинства: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Запись английского языка не меняется,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Европейские языки</a:t>
                      </a:r>
                      <a:r>
                        <a:rPr lang="ru-RU" baseline="0" dirty="0"/>
                        <a:t> требуют двух байт,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При ошибках потока однозначно находятся позиции начала символов.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079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ru-RU" dirty="0"/>
                        <a:t>Домашнее задание: напишите преобразователи в</a:t>
                      </a:r>
                      <a:r>
                        <a:rPr lang="ru-RU" baseline="0" dirty="0"/>
                        <a:t> </a:t>
                      </a:r>
                      <a:r>
                        <a:rPr lang="en-US" baseline="0" dirty="0"/>
                        <a:t>utf-8 </a:t>
                      </a:r>
                      <a:r>
                        <a:rPr lang="ru-RU" baseline="0" dirty="0"/>
                        <a:t>и из него: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err="1"/>
                        <a:t>std</a:t>
                      </a:r>
                      <a:r>
                        <a:rPr lang="en-US" baseline="0" dirty="0"/>
                        <a:t>::vector&lt;uint8_t&gt; to_utf8(</a:t>
                      </a:r>
                      <a:r>
                        <a:rPr lang="en-US" baseline="0" dirty="0" err="1"/>
                        <a:t>const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std</a:t>
                      </a:r>
                      <a:r>
                        <a:rPr lang="en-US" baseline="0" dirty="0"/>
                        <a:t>::vector&lt;uint32_t&gt; &amp;x)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err="1"/>
                        <a:t>std</a:t>
                      </a:r>
                      <a:r>
                        <a:rPr lang="en-US" baseline="0" dirty="0"/>
                        <a:t>::vector&lt;uint32_t&gt; from_utf8(</a:t>
                      </a:r>
                      <a:r>
                        <a:rPr lang="en-US" baseline="0" dirty="0" err="1"/>
                        <a:t>const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std</a:t>
                      </a:r>
                      <a:r>
                        <a:rPr lang="en-US" baseline="0" dirty="0"/>
                        <a:t>::vector&lt;uint8_t&gt; &amp;x)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89467" y="880624"/>
          <a:ext cx="11804826" cy="2834640"/>
        </p:xfrm>
        <a:graphic>
          <a:graphicData uri="http://schemas.openxmlformats.org/drawingml/2006/table">
            <a:tbl>
              <a:tblPr/>
              <a:tblGrid>
                <a:gridCol w="11804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4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83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33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56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50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5329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6153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2611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8048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Number</a:t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of bytes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Bits for</a:t>
                      </a:r>
                      <a:br>
                        <a:rPr lang="en-US">
                          <a:effectLst/>
                        </a:rPr>
                      </a:br>
                      <a:r>
                        <a:rPr lang="en-US">
                          <a:effectLst/>
                        </a:rPr>
                        <a:t>code point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First</a:t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code point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Last</a:t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code point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Byte 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U+007F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0xxxxxxx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U+0080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U+07FF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110xxxxx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U+0800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1110xxxx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U+10000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U+1FFFFF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11110xxx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U+200000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U+3FFFFFF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111110xx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U+4000000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U+7FFFFFFF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1111110x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0202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2"/>
          <a:ext cx="12192000" cy="56692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Как уместить много разделов и ФС в одном дереве каталогов: точки монтирования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Все ФС, которые</a:t>
                      </a:r>
                      <a:r>
                        <a:rPr lang="ru-RU" baseline="0" dirty="0"/>
                        <a:t> надо сделать видимыми пользовательским приложениям, «подсоединяются» к уже существующим каталогам в ФС, видной пользователю.</a:t>
                      </a:r>
                    </a:p>
                    <a:p>
                      <a:endParaRPr lang="ru-RU" baseline="0" dirty="0"/>
                    </a:p>
                    <a:p>
                      <a:r>
                        <a:rPr lang="ru-RU" dirty="0"/>
                        <a:t>Точка</a:t>
                      </a:r>
                      <a:r>
                        <a:rPr lang="ru-RU" baseline="0" dirty="0"/>
                        <a:t> монтирования с точки зрения ядра ОС – это отметка на каталоге «начиная отсюда, поиск имени делается от корня такой-то ФС».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Посмотреть список точек монтирования можно так: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$ cat /proc/self/mounts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dirty="0"/>
                        <a:t>Монтировать</a:t>
                      </a:r>
                      <a:r>
                        <a:rPr lang="ru-RU" baseline="0" dirty="0"/>
                        <a:t> ФС можно по требованию</a:t>
                      </a:r>
                      <a:r>
                        <a:rPr lang="en-US" baseline="0" dirty="0"/>
                        <a:t>: </a:t>
                      </a:r>
                      <a:r>
                        <a:rPr lang="en-US" baseline="0" dirty="0">
                          <a:hlinkClick r:id="rId3"/>
                        </a:rPr>
                        <a:t>https://linux.die.net/man/5/auto.master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6425" y="2425080"/>
            <a:ext cx="8439150" cy="240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868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0"/>
          <a:ext cx="12192000" cy="6035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936">
                <a:tc>
                  <a:txBody>
                    <a:bodyPr/>
                    <a:lstStyle/>
                    <a:p>
                      <a:r>
                        <a:rPr lang="ru-RU" dirty="0"/>
                        <a:t>Ещё пример того, что </a:t>
                      </a:r>
                      <a:r>
                        <a:rPr lang="ru-RU" baseline="0" dirty="0"/>
                        <a:t>объект ФС и его имя разделены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936">
                <a:tc>
                  <a:txBody>
                    <a:bodyPr/>
                    <a:lstStyle/>
                    <a:p>
                      <a:r>
                        <a:rPr lang="ru-RU" dirty="0"/>
                        <a:t>С помощью </a:t>
                      </a:r>
                      <a:r>
                        <a:rPr lang="en-US" dirty="0"/>
                        <a:t>link()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unlink() </a:t>
                      </a:r>
                      <a:r>
                        <a:rPr lang="ru-RU" dirty="0"/>
                        <a:t>можно</a:t>
                      </a:r>
                      <a:r>
                        <a:rPr lang="ru-RU" baseline="0" dirty="0"/>
                        <a:t> создавать файлы, у которых есть несколько имён, или нет имён вообще.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936">
                <a:tc>
                  <a:txBody>
                    <a:bodyPr/>
                    <a:lstStyle/>
                    <a:p>
                      <a:r>
                        <a:rPr lang="ru-RU" baseline="0" dirty="0"/>
                        <a:t>Рабочий каталог тоже не привязан к пути:</a:t>
                      </a:r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ru-RU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812" y="1549473"/>
            <a:ext cx="8334375" cy="468058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28812" y="4176634"/>
            <a:ext cx="8334375" cy="1188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spAutoFit/>
          </a:bodyPr>
          <a:lstStyle/>
          <a:p>
            <a:r>
              <a:rPr lang="en-US" sz="4000"/>
              <a:t>???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928811" y="5676214"/>
            <a:ext cx="8334375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spAutoFit/>
          </a:bodyPr>
          <a:lstStyle/>
          <a:p>
            <a:r>
              <a:rPr lang="en-US" sz="4000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2241113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0"/>
          <a:ext cx="12192000" cy="6035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936">
                <a:tc>
                  <a:txBody>
                    <a:bodyPr/>
                    <a:lstStyle/>
                    <a:p>
                      <a:r>
                        <a:rPr lang="ru-RU" dirty="0"/>
                        <a:t>Ещё пример того, что </a:t>
                      </a:r>
                      <a:r>
                        <a:rPr lang="ru-RU" baseline="0" dirty="0"/>
                        <a:t>объект ФС и его имя разделены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936">
                <a:tc>
                  <a:txBody>
                    <a:bodyPr/>
                    <a:lstStyle/>
                    <a:p>
                      <a:r>
                        <a:rPr lang="ru-RU" dirty="0"/>
                        <a:t>С помощью </a:t>
                      </a:r>
                      <a:r>
                        <a:rPr lang="en-US" dirty="0"/>
                        <a:t>link()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unlink() </a:t>
                      </a:r>
                      <a:r>
                        <a:rPr lang="ru-RU" dirty="0"/>
                        <a:t>можно</a:t>
                      </a:r>
                      <a:r>
                        <a:rPr lang="ru-RU" baseline="0" dirty="0"/>
                        <a:t> создавать файлы, у которых есть несколько имён, или нет имён вообще.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936">
                <a:tc>
                  <a:txBody>
                    <a:bodyPr/>
                    <a:lstStyle/>
                    <a:p>
                      <a:r>
                        <a:rPr lang="ru-RU" baseline="0" dirty="0"/>
                        <a:t>Рабочий каталог тоже не привязан к пути:</a:t>
                      </a:r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ru-RU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812" y="1549473"/>
            <a:ext cx="8334375" cy="468058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928811" y="5673687"/>
            <a:ext cx="8334375" cy="556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89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271395"/>
              </p:ext>
            </p:extLst>
          </p:nvPr>
        </p:nvGraphicFramePr>
        <p:xfrm>
          <a:off x="0" y="365760"/>
          <a:ext cx="12192000" cy="46634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/>
                        <a:t>Bind-mounts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/>
                        <a:t>В </a:t>
                      </a:r>
                      <a:r>
                        <a:rPr lang="en-US" dirty="0"/>
                        <a:t>Linux </a:t>
                      </a:r>
                      <a:r>
                        <a:rPr lang="ru-RU" dirty="0"/>
                        <a:t>есть расширение понятия точек монтирования: каталоги, начиная с которых, поиск имени делается не от корня заданной ФС, а от другого каталога.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835331" y="1520328"/>
            <a:ext cx="6521337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sudo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mount --bind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502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391304"/>
              </p:ext>
            </p:extLst>
          </p:nvPr>
        </p:nvGraphicFramePr>
        <p:xfrm>
          <a:off x="0" y="365760"/>
          <a:ext cx="12192000" cy="5577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/>
                        <a:t>Bind-mounts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/>
                        <a:t>В </a:t>
                      </a:r>
                      <a:r>
                        <a:rPr lang="en-US" dirty="0"/>
                        <a:t>Linux </a:t>
                      </a:r>
                      <a:r>
                        <a:rPr lang="ru-RU" dirty="0"/>
                        <a:t>есть расширение понятия точек монтирования: каталоги, начиная с которых, поиск имени делается не от корня заданной ФС, а от другого каталога.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r>
                        <a:rPr lang="en-US" dirty="0"/>
                        <a:t>Bind mounts </a:t>
                      </a:r>
                      <a:r>
                        <a:rPr lang="ru-RU" dirty="0"/>
                        <a:t>привносят</a:t>
                      </a:r>
                      <a:r>
                        <a:rPr lang="ru-RU" baseline="0" dirty="0"/>
                        <a:t> много нетривиальных деталей: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/>
                        <a:t>bind-mount </a:t>
                      </a:r>
                      <a:r>
                        <a:rPr lang="ru-RU" baseline="0" dirty="0"/>
                        <a:t>можно делать на файлы</a:t>
                      </a:r>
                      <a:endParaRPr lang="en-US" baseline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dirty="0">
                          <a:hlinkClick r:id="rId3"/>
                        </a:rPr>
                        <a:t>http://lwn.net/Articles/689856/</a:t>
                      </a:r>
                      <a:r>
                        <a:rPr lang="en-US" dirty="0"/>
                        <a:t> 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835331" y="1520328"/>
            <a:ext cx="6521337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sudo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mount --bind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br>
              <a:rPr lang="en-US" sz="1400" dirty="0">
                <a:latin typeface="Menlo" charset="0"/>
                <a:ea typeface="Menlo" charset="0"/>
                <a:cs typeface="Menlo" charset="0"/>
              </a:rPr>
            </a:b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010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292833"/>
              </p:ext>
            </p:extLst>
          </p:nvPr>
        </p:nvGraphicFramePr>
        <p:xfrm>
          <a:off x="0" y="365762"/>
          <a:ext cx="12192000" cy="86835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UNIX – </a:t>
                      </a:r>
                      <a:r>
                        <a:rPr lang="ru-RU" dirty="0"/>
                        <a:t>многопользовательская</a:t>
                      </a:r>
                      <a:r>
                        <a:rPr lang="ru-RU" baseline="0" dirty="0"/>
                        <a:t> ОС, поэтому требуется разделение доступа к файлам.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0865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356800"/>
              </p:ext>
            </p:extLst>
          </p:nvPr>
        </p:nvGraphicFramePr>
        <p:xfrm>
          <a:off x="0" y="365762"/>
          <a:ext cx="12192000" cy="205707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UNIX – </a:t>
                      </a:r>
                      <a:r>
                        <a:rPr lang="ru-RU" dirty="0"/>
                        <a:t>многопользовательская</a:t>
                      </a:r>
                      <a:r>
                        <a:rPr lang="ru-RU" baseline="0" dirty="0"/>
                        <a:t> ОС, поэтому требуется разделение доступа к файлам.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3655">
                <a:tc>
                  <a:txBody>
                    <a:bodyPr/>
                    <a:lstStyle/>
                    <a:p>
                      <a:r>
                        <a:rPr lang="ru-RU" dirty="0"/>
                        <a:t>Модель</a:t>
                      </a:r>
                      <a:r>
                        <a:rPr lang="ru-RU" baseline="0" dirty="0"/>
                        <a:t> безопасности: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имеется множество пользователей и групп, в которых пользователи состоят,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каждый файл принадлежит одному пользователю и одной группе,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файл указывает, какой доступ разрешён пользователю-владельцу, группе-владельцу и всем остальным.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9604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2452</TotalTime>
  <Words>1679</Words>
  <Application>Microsoft Macintosh PowerPoint</Application>
  <PresentationFormat>Widescreen</PresentationFormat>
  <Paragraphs>398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Menlo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Artem Anisimov</dc:creator>
  <cp:lastModifiedBy>Artem Anisimov</cp:lastModifiedBy>
  <cp:revision>49</cp:revision>
  <cp:lastPrinted>2018-09-24T07:50:30Z</cp:lastPrinted>
  <dcterms:created xsi:type="dcterms:W3CDTF">2016-09-20T13:25:15Z</dcterms:created>
  <dcterms:modified xsi:type="dcterms:W3CDTF">2018-12-10T10:37:09Z</dcterms:modified>
</cp:coreProperties>
</file>

<file path=docProps/thumbnail.jpeg>
</file>